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497" r:id="rId3"/>
    <p:sldId id="499" r:id="rId4"/>
    <p:sldId id="500" r:id="rId5"/>
    <p:sldId id="501" r:id="rId6"/>
    <p:sldId id="498" r:id="rId7"/>
    <p:sldId id="502" r:id="rId8"/>
    <p:sldId id="503" r:id="rId9"/>
    <p:sldId id="504" r:id="rId10"/>
    <p:sldId id="505" r:id="rId11"/>
    <p:sldId id="506" r:id="rId12"/>
    <p:sldId id="507" r:id="rId13"/>
    <p:sldId id="508" r:id="rId14"/>
    <p:sldId id="509" r:id="rId15"/>
    <p:sldId id="510" r:id="rId16"/>
    <p:sldId id="51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4308B8"/>
    <a:srgbClr val="9D62BE"/>
    <a:srgbClr val="21EB26"/>
    <a:srgbClr val="D426E6"/>
    <a:srgbClr val="F09A1C"/>
    <a:srgbClr val="D1F22E"/>
    <a:srgbClr val="37C7E9"/>
    <a:srgbClr val="E6DA3A"/>
    <a:srgbClr val="249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88800" autoAdjust="0"/>
  </p:normalViewPr>
  <p:slideViewPr>
    <p:cSldViewPr>
      <p:cViewPr>
        <p:scale>
          <a:sx n="75" d="100"/>
          <a:sy n="75" d="100"/>
        </p:scale>
        <p:origin x="-2148" y="-7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81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expected value o</a:t>
            </a:r>
            <a:r>
              <a:rPr lang="en-US" baseline="0" dirty="0" smtClean="0"/>
              <a:t>f the component look at https://en.wikipedia.org/wiki/Half-normal_distribution.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59.png"/><Relationship Id="rId3" Type="http://schemas.openxmlformats.org/officeDocument/2006/relationships/tags" Target="../tags/tag74.xml"/><Relationship Id="rId21" Type="http://schemas.openxmlformats.org/officeDocument/2006/relationships/image" Target="../media/image80.png"/><Relationship Id="rId7" Type="http://schemas.openxmlformats.org/officeDocument/2006/relationships/tags" Target="../tags/tag7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8.png"/><Relationship Id="rId25" Type="http://schemas.openxmlformats.org/officeDocument/2006/relationships/image" Target="../media/image84.png"/><Relationship Id="rId2" Type="http://schemas.openxmlformats.org/officeDocument/2006/relationships/tags" Target="../tags/tag73.xml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24" Type="http://schemas.openxmlformats.org/officeDocument/2006/relationships/image" Target="../media/image83.png"/><Relationship Id="rId5" Type="http://schemas.openxmlformats.org/officeDocument/2006/relationships/tags" Target="../tags/tag76.xml"/><Relationship Id="rId15" Type="http://schemas.openxmlformats.org/officeDocument/2006/relationships/image" Target="../media/image76.png"/><Relationship Id="rId23" Type="http://schemas.openxmlformats.org/officeDocument/2006/relationships/image" Target="../media/image82.png"/><Relationship Id="rId10" Type="http://schemas.openxmlformats.org/officeDocument/2006/relationships/tags" Target="../tags/tag81.xml"/><Relationship Id="rId19" Type="http://schemas.openxmlformats.org/officeDocument/2006/relationships/image" Target="../media/image60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61.png"/><Relationship Id="rId22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85.xml"/><Relationship Id="rId7" Type="http://schemas.openxmlformats.org/officeDocument/2006/relationships/image" Target="../media/image85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tmp"/><Relationship Id="rId4" Type="http://schemas.openxmlformats.org/officeDocument/2006/relationships/tags" Target="../tags/tag86.xml"/><Relationship Id="rId9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3.pn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92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91.png"/><Relationship Id="rId5" Type="http://schemas.openxmlformats.org/officeDocument/2006/relationships/tags" Target="../tags/tag91.xml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tags" Target="../tags/tag90.xm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06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02.png"/><Relationship Id="rId3" Type="http://schemas.openxmlformats.org/officeDocument/2006/relationships/tags" Target="../tags/tag96.xml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image" Target="../media/image89.png"/><Relationship Id="rId29" Type="http://schemas.openxmlformats.org/officeDocument/2006/relationships/image" Target="../media/image105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10" Type="http://schemas.openxmlformats.org/officeDocument/2006/relationships/tags" Target="../tags/tag103.xml"/><Relationship Id="rId19" Type="http://schemas.openxmlformats.org/officeDocument/2006/relationships/image" Target="../media/image96.tmp"/><Relationship Id="rId31" Type="http://schemas.openxmlformats.org/officeDocument/2006/relationships/image" Target="../media/image107.png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8" Type="http://schemas.openxmlformats.org/officeDocument/2006/relationships/tags" Target="../tags/tag10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image" Target="../media/image89.png"/><Relationship Id="rId26" Type="http://schemas.openxmlformats.org/officeDocument/2006/relationships/image" Target="../media/image121.png"/><Relationship Id="rId3" Type="http://schemas.openxmlformats.org/officeDocument/2006/relationships/tags" Target="../tags/tag113.xml"/><Relationship Id="rId21" Type="http://schemas.openxmlformats.org/officeDocument/2006/relationships/image" Target="../media/image116.png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image" Target="../media/image113.png"/><Relationship Id="rId25" Type="http://schemas.openxmlformats.org/officeDocument/2006/relationships/image" Target="../media/image120.png"/><Relationship Id="rId2" Type="http://schemas.openxmlformats.org/officeDocument/2006/relationships/tags" Target="../tags/tag112.xml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image" Target="../media/image119.png"/><Relationship Id="rId5" Type="http://schemas.openxmlformats.org/officeDocument/2006/relationships/tags" Target="../tags/tag11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tags" Target="../tags/tag120.xml"/><Relationship Id="rId19" Type="http://schemas.openxmlformats.org/officeDocument/2006/relationships/image" Target="../media/image114.png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tags" Target="../tags/tag127.xml"/><Relationship Id="rId21" Type="http://schemas.openxmlformats.org/officeDocument/2006/relationships/image" Target="../media/image134.png"/><Relationship Id="rId7" Type="http://schemas.openxmlformats.org/officeDocument/2006/relationships/tags" Target="../tags/tag131.xml"/><Relationship Id="rId12" Type="http://schemas.openxmlformats.org/officeDocument/2006/relationships/image" Target="../media/image89.png"/><Relationship Id="rId17" Type="http://schemas.openxmlformats.org/officeDocument/2006/relationships/image" Target="../media/image130.png"/><Relationship Id="rId2" Type="http://schemas.openxmlformats.org/officeDocument/2006/relationships/tags" Target="../tags/tag126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15" Type="http://schemas.openxmlformats.org/officeDocument/2006/relationships/image" Target="../media/image128.png"/><Relationship Id="rId10" Type="http://schemas.openxmlformats.org/officeDocument/2006/relationships/tags" Target="../tags/tag134.xml"/><Relationship Id="rId19" Type="http://schemas.openxmlformats.org/officeDocument/2006/relationships/image" Target="../media/image132.png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image" Target="../media/image1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tmp"/><Relationship Id="rId3" Type="http://schemas.openxmlformats.org/officeDocument/2006/relationships/tags" Target="../tags/tag137.xml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9.png"/><Relationship Id="rId5" Type="http://schemas.openxmlformats.org/officeDocument/2006/relationships/tags" Target="../tags/tag139.xml"/><Relationship Id="rId10" Type="http://schemas.openxmlformats.org/officeDocument/2006/relationships/image" Target="../media/image138.png"/><Relationship Id="rId4" Type="http://schemas.openxmlformats.org/officeDocument/2006/relationships/tags" Target="../tags/tag138.xml"/><Relationship Id="rId9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12.png"/><Relationship Id="rId39" Type="http://schemas.openxmlformats.org/officeDocument/2006/relationships/image" Target="../media/image2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0.png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image" Target="../media/image15.png"/><Relationship Id="rId41" Type="http://schemas.openxmlformats.org/officeDocument/2006/relationships/image" Target="../media/image27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10.png"/><Relationship Id="rId32" Type="http://schemas.openxmlformats.org/officeDocument/2006/relationships/image" Target="../media/image18.png"/><Relationship Id="rId37" Type="http://schemas.openxmlformats.org/officeDocument/2006/relationships/image" Target="../media/image23.png"/><Relationship Id="rId40" Type="http://schemas.openxmlformats.org/officeDocument/2006/relationships/image" Target="../media/image26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36" Type="http://schemas.openxmlformats.org/officeDocument/2006/relationships/image" Target="../media/image22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image" Target="../media/image17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8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21.png"/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38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1.png"/><Relationship Id="rId5" Type="http://schemas.openxmlformats.org/officeDocument/2006/relationships/tags" Target="../tags/tag30.xml"/><Relationship Id="rId10" Type="http://schemas.openxmlformats.org/officeDocument/2006/relationships/image" Target="../media/image30.png"/><Relationship Id="rId4" Type="http://schemas.openxmlformats.org/officeDocument/2006/relationships/tags" Target="../tags/tag29.xml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34.xml"/><Relationship Id="rId21" Type="http://schemas.openxmlformats.org/officeDocument/2006/relationships/image" Target="../media/image42.png"/><Relationship Id="rId7" Type="http://schemas.openxmlformats.org/officeDocument/2006/relationships/tags" Target="../tags/tag3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8.png"/><Relationship Id="rId2" Type="http://schemas.openxmlformats.org/officeDocument/2006/relationships/tags" Target="../tags/tag33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41.xml"/><Relationship Id="rId19" Type="http://schemas.openxmlformats.org/officeDocument/2006/relationships/image" Target="../media/image40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tags" Target="../tags/tag4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8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47.png"/><Relationship Id="rId5" Type="http://schemas.openxmlformats.org/officeDocument/2006/relationships/tags" Target="../tags/tag47.xml"/><Relationship Id="rId10" Type="http://schemas.openxmlformats.org/officeDocument/2006/relationships/image" Target="../media/image46.png"/><Relationship Id="rId4" Type="http://schemas.openxmlformats.org/officeDocument/2006/relationships/tags" Target="../tags/tag46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tags" Target="../tags/tag51.xml"/><Relationship Id="rId21" Type="http://schemas.openxmlformats.org/officeDocument/2006/relationships/image" Target="../media/image60.png"/><Relationship Id="rId7" Type="http://schemas.openxmlformats.org/officeDocument/2006/relationships/tags" Target="../tags/tag55.xml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tags" Target="../tags/tag50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50.png"/><Relationship Id="rId5" Type="http://schemas.openxmlformats.org/officeDocument/2006/relationships/tags" Target="../tags/tag53.xml"/><Relationship Id="rId15" Type="http://schemas.openxmlformats.org/officeDocument/2006/relationships/image" Target="../media/image5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8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tags" Target="../tags/tag60.xml"/><Relationship Id="rId21" Type="http://schemas.openxmlformats.org/officeDocument/2006/relationships/image" Target="../media/image70.png"/><Relationship Id="rId7" Type="http://schemas.openxmlformats.org/officeDocument/2006/relationships/tags" Target="../tags/tag64.xml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tags" Target="../tags/tag59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2.xml"/><Relationship Id="rId15" Type="http://schemas.openxmlformats.org/officeDocument/2006/relationships/image" Target="../media/image64.png"/><Relationship Id="rId10" Type="http://schemas.openxmlformats.org/officeDocument/2006/relationships/tags" Target="../tags/tag67.xml"/><Relationship Id="rId19" Type="http://schemas.openxmlformats.org/officeDocument/2006/relationships/image" Target="../media/image68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70.xml"/><Relationship Id="rId7" Type="http://schemas.openxmlformats.org/officeDocument/2006/relationships/image" Target="../media/image72.jpe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5.png"/><Relationship Id="rId4" Type="http://schemas.openxmlformats.org/officeDocument/2006/relationships/tags" Target="../tags/tag71.xml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3942"/>
            <a:ext cx="4883277" cy="25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63600"/>
            <a:ext cx="8715375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62519"/>
            <a:ext cx="3261360" cy="4857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01244"/>
            <a:ext cx="1492758" cy="692658"/>
          </a:xfrm>
          <a:prstGeom prst="rect">
            <a:avLst/>
          </a:prstGeom>
        </p:spPr>
      </p:pic>
      <p:sp>
        <p:nvSpPr>
          <p:cNvPr id="15" name="AutoShape 2" descr="Image result for standard normal distribu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4" descr="Image result for standard normal distribu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60888" y="1598022"/>
            <a:ext cx="3657600" cy="1932578"/>
            <a:chOff x="4560887" y="2182222"/>
            <a:chExt cx="3979991" cy="2173832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87" y="2182222"/>
              <a:ext cx="3657600" cy="2173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1" y="2438808"/>
              <a:ext cx="1454277" cy="247269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7" y="3932334"/>
            <a:ext cx="7797165" cy="54673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737513"/>
            <a:ext cx="1804225" cy="81514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37" y="4852162"/>
            <a:ext cx="2560320" cy="638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6" y="4852161"/>
            <a:ext cx="1809750" cy="6381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4" y="5863590"/>
            <a:ext cx="8665845" cy="2324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4" y="6400800"/>
            <a:ext cx="441198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4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3942"/>
            <a:ext cx="4883277" cy="25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017905"/>
            <a:ext cx="4034790" cy="224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76401"/>
            <a:ext cx="8736330" cy="7219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2743200"/>
            <a:ext cx="8734425" cy="1203960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038600"/>
            <a:ext cx="3788219" cy="24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3943"/>
            <a:ext cx="5165979" cy="25869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4400" y="2555876"/>
            <a:ext cx="6934200" cy="0"/>
          </a:xfrm>
          <a:prstGeom prst="line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587500" y="2301876"/>
            <a:ext cx="5803900" cy="482600"/>
            <a:chOff x="1587500" y="2301876"/>
            <a:chExt cx="5803900" cy="4826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587500" y="2301876"/>
              <a:ext cx="0" cy="45720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425700" y="2301876"/>
              <a:ext cx="0" cy="45720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263900" y="2301876"/>
              <a:ext cx="0" cy="45720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02100" y="2327276"/>
              <a:ext cx="0" cy="45720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940300" y="2314576"/>
              <a:ext cx="0" cy="45720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778500" y="2314576"/>
              <a:ext cx="0" cy="45720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553200" y="2327276"/>
              <a:ext cx="0" cy="45720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391400" y="2327276"/>
              <a:ext cx="0" cy="45720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06776"/>
            <a:ext cx="6324600" cy="2362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16376"/>
            <a:ext cx="2253615" cy="1847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35491"/>
            <a:ext cx="5474970" cy="5353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05" y="4662810"/>
            <a:ext cx="1291590" cy="2552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5638800"/>
            <a:ext cx="7541895" cy="533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273177"/>
            <a:ext cx="3897630" cy="26098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932940" y="2440865"/>
            <a:ext cx="3286760" cy="202157"/>
            <a:chOff x="1932940" y="2440865"/>
            <a:chExt cx="3286760" cy="202157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932940" y="2440865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2560320" y="2463800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865120" y="2463800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3703320" y="2451100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4693920" y="2463800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036820" y="2463800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222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Screen Clippi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7" y="1550997"/>
            <a:ext cx="3757804" cy="3439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3943"/>
            <a:ext cx="5165979" cy="25869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2" y="872810"/>
            <a:ext cx="3897630" cy="26098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06586" y="2052507"/>
            <a:ext cx="2763520" cy="2670886"/>
            <a:chOff x="942340" y="2209800"/>
            <a:chExt cx="3241040" cy="315102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42340" y="2415465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2217420" y="2209800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484120" y="3757778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962400" y="3554578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000500" y="3173578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74873" y="4394775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569720" y="5181600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569720" y="3581400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143000" y="3505200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109024" y="3403895"/>
              <a:ext cx="182880" cy="17922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44930"/>
            <a:ext cx="4103370" cy="5600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9" y="5175885"/>
            <a:ext cx="3030855" cy="23431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43" y="2303484"/>
            <a:ext cx="2117408" cy="5314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054" y="2297424"/>
            <a:ext cx="2079689" cy="5314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54" y="2514110"/>
            <a:ext cx="111443" cy="1097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43" y="3186688"/>
            <a:ext cx="1403985" cy="2324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43" y="3687699"/>
            <a:ext cx="2185035" cy="2362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43" y="4188248"/>
            <a:ext cx="3857625" cy="2552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62" y="4750050"/>
            <a:ext cx="4053840" cy="2552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43" y="4139772"/>
            <a:ext cx="111061" cy="3373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873" y="4684431"/>
            <a:ext cx="111061" cy="3373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5335804"/>
            <a:ext cx="4615815" cy="2324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6" y="6172200"/>
            <a:ext cx="3088005" cy="23241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88" y="6172200"/>
            <a:ext cx="4448175" cy="21717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79" y="3160018"/>
            <a:ext cx="2764155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2" y="685800"/>
            <a:ext cx="3901440" cy="264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3943"/>
            <a:ext cx="5165979" cy="258699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42925" y="1330640"/>
            <a:ext cx="2458895" cy="2063750"/>
            <a:chOff x="542925" y="4184650"/>
            <a:chExt cx="2458895" cy="206375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667000" y="4636389"/>
              <a:ext cx="152401" cy="263454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658920" y="4184650"/>
              <a:ext cx="342900" cy="609600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57510" y="4500609"/>
              <a:ext cx="258690" cy="487316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126523" y="4572254"/>
              <a:ext cx="306253" cy="533146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15950" y="5432425"/>
              <a:ext cx="295275" cy="51752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066800" y="5183187"/>
              <a:ext cx="295275" cy="51752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1562100" y="5572125"/>
              <a:ext cx="342900" cy="67627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1720850" y="5514975"/>
              <a:ext cx="83066" cy="138113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497663" y="4927854"/>
              <a:ext cx="306253" cy="533146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2925" y="5572125"/>
              <a:ext cx="266700" cy="44767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2477651" y="5070204"/>
              <a:ext cx="235069" cy="452391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/>
          <p:cNvCxnSpPr/>
          <p:nvPr/>
        </p:nvCxnSpPr>
        <p:spPr>
          <a:xfrm>
            <a:off x="1981200" y="1260790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11100" y="2499040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095500" y="168941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324100" y="161321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628900" y="130841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606040" y="170275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479550" y="205771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859280" y="333343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8700" y="229901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" y="252761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95300" y="268001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460" y="277717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36571" y="1641790"/>
            <a:ext cx="2970300" cy="1676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682240" y="263239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35" y="1176966"/>
            <a:ext cx="2825115" cy="23050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60" y="1723702"/>
            <a:ext cx="4263390" cy="23241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60" y="2248530"/>
            <a:ext cx="3108960" cy="25527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7" y="2917502"/>
            <a:ext cx="3844290" cy="23241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14" y="4080189"/>
            <a:ext cx="5526405" cy="53530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4" y="4843142"/>
            <a:ext cx="1615440" cy="22479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64" y="4843142"/>
            <a:ext cx="4282440" cy="25527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6" y="5295901"/>
            <a:ext cx="6067425" cy="54864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5" y="6172200"/>
            <a:ext cx="3417570" cy="25527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15" y="5939791"/>
            <a:ext cx="1815465" cy="64960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54" y="6005513"/>
            <a:ext cx="518160" cy="51816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52" y="3977886"/>
            <a:ext cx="486918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3943"/>
            <a:ext cx="5165979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838200"/>
            <a:ext cx="8223885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3" y="1803400"/>
            <a:ext cx="8161020" cy="5372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2" y="2819400"/>
            <a:ext cx="8258175" cy="5467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2" y="3784601"/>
            <a:ext cx="7061835" cy="5353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3" y="4724400"/>
            <a:ext cx="5322570" cy="2343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0"/>
            <a:ext cx="4977765" cy="25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70" y="5215255"/>
            <a:ext cx="127635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2" y="6089333"/>
            <a:ext cx="4977765" cy="2552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31" y="5956935"/>
            <a:ext cx="127635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5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93942"/>
            <a:ext cx="2461641" cy="25869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65" y="857459"/>
            <a:ext cx="5334000" cy="4365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1268730" cy="2228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5473700"/>
            <a:ext cx="5160645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720340"/>
            <a:ext cx="1680210" cy="640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400800"/>
            <a:ext cx="806386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67299"/>
            <a:ext cx="2606040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02007"/>
            <a:ext cx="2590800" cy="24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102961"/>
            <a:ext cx="2320290" cy="230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636361"/>
            <a:ext cx="232029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6163"/>
            <a:ext cx="4728591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4700"/>
            <a:ext cx="7473315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27761"/>
            <a:ext cx="870394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34161"/>
            <a:ext cx="4284345" cy="179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" y="2042796"/>
            <a:ext cx="2360295" cy="180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838961"/>
            <a:ext cx="2756535" cy="760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1" y="2994026"/>
            <a:ext cx="1282065" cy="2457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51761"/>
            <a:ext cx="3209925" cy="828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3" y="3916998"/>
            <a:ext cx="1952625" cy="186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3770313"/>
            <a:ext cx="2958465" cy="548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21" y="2976881"/>
            <a:ext cx="1836420" cy="2628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20" y="3744595"/>
            <a:ext cx="1897380" cy="5314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40" y="4694556"/>
            <a:ext cx="2613660" cy="2552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68" y="4742499"/>
            <a:ext cx="2120265" cy="184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9" y="5330826"/>
            <a:ext cx="2348865" cy="228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90" y="5305426"/>
            <a:ext cx="2518410" cy="2552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21" y="5166361"/>
            <a:ext cx="2278380" cy="533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58" y="5915661"/>
            <a:ext cx="4265295" cy="838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8" y="5928361"/>
            <a:ext cx="1754505" cy="1809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5928361"/>
            <a:ext cx="89535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3441"/>
            <a:ext cx="1717548" cy="2480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358902"/>
            <a:ext cx="7149465" cy="550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12365"/>
            <a:ext cx="3409950" cy="255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48000"/>
            <a:ext cx="5701665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1" y="3733800"/>
            <a:ext cx="3625215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1" y="4495800"/>
            <a:ext cx="560451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71600"/>
            <a:ext cx="6957060" cy="5372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" y="2201863"/>
            <a:ext cx="6989445" cy="2324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4" y="2679699"/>
            <a:ext cx="6842760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09289"/>
            <a:ext cx="5057775" cy="236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24604"/>
            <a:ext cx="6709410" cy="548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4695506"/>
            <a:ext cx="5143500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245734"/>
            <a:ext cx="5143500" cy="2552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7" y="5798817"/>
            <a:ext cx="7981950" cy="2305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2"/>
            <a:ext cx="4909947" cy="258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901065"/>
            <a:ext cx="1908810" cy="2247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" y="6248400"/>
            <a:ext cx="505015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163"/>
            <a:ext cx="4917948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84935"/>
            <a:ext cx="2518410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05" y="1384935"/>
            <a:ext cx="396430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34880"/>
            <a:ext cx="509397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00705"/>
            <a:ext cx="7143750" cy="5600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4191635"/>
            <a:ext cx="8174355" cy="31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V="1">
            <a:off x="190500" y="1092201"/>
            <a:ext cx="3581839" cy="16763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6163"/>
            <a:ext cx="4520565" cy="258699"/>
          </a:xfrm>
          <a:prstGeom prst="rect">
            <a:avLst/>
          </a:prstGeom>
        </p:spPr>
      </p:pic>
      <p:pic>
        <p:nvPicPr>
          <p:cNvPr id="1026" name="Picture 2" descr="Image result for cosine distanc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0" y="984250"/>
            <a:ext cx="3101279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984250"/>
            <a:ext cx="4476750" cy="1141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" y="3886200"/>
            <a:ext cx="6400800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7" y="4451985"/>
            <a:ext cx="8254365" cy="2324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3" y="2540000"/>
            <a:ext cx="4029075" cy="5600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3" y="3347720"/>
            <a:ext cx="4147185" cy="2552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7" y="4994910"/>
            <a:ext cx="3749040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7" y="5560588"/>
            <a:ext cx="4149090" cy="86296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5109662" y="4791284"/>
            <a:ext cx="3657600" cy="1932578"/>
            <a:chOff x="4560887" y="2182222"/>
            <a:chExt cx="3979991" cy="2173832"/>
          </a:xfrm>
        </p:grpSpPr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87" y="2182222"/>
              <a:ext cx="3657600" cy="2173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1" y="2438808"/>
              <a:ext cx="1454277" cy="247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84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3942"/>
            <a:ext cx="4883277" cy="256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" y="898523"/>
            <a:ext cx="8037195" cy="5010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" y="1813558"/>
            <a:ext cx="7589520" cy="278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76" y="2425063"/>
            <a:ext cx="3590925" cy="579120"/>
          </a:xfrm>
          <a:prstGeom prst="rect">
            <a:avLst/>
          </a:prstGeom>
        </p:spPr>
      </p:pic>
      <p:pic>
        <p:nvPicPr>
          <p:cNvPr id="2050" name="Picture 2" descr="Image result for spherical  coordinate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425063"/>
            <a:ext cx="2868295" cy="265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76" y="3371847"/>
            <a:ext cx="266700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611" y="3809363"/>
            <a:ext cx="560070" cy="171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76" y="4266563"/>
            <a:ext cx="3400425" cy="25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76" y="4708523"/>
            <a:ext cx="3549015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" y="5495923"/>
            <a:ext cx="7395210" cy="548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21" y="5798180"/>
            <a:ext cx="42862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9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3942"/>
            <a:ext cx="4883277" cy="256032"/>
          </a:xfrm>
          <a:prstGeom prst="rect">
            <a:avLst/>
          </a:prstGeom>
        </p:spPr>
      </p:pic>
      <p:pic>
        <p:nvPicPr>
          <p:cNvPr id="3074" name="Picture 2" descr="Image result for longitude and latitude on a sphe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1838629"/>
            <a:ext cx="2895601" cy="295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67229"/>
            <a:ext cx="4796790" cy="5391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47047"/>
            <a:ext cx="485013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3972229"/>
            <a:ext cx="4337685" cy="5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Euclidean Distance&#10;\end{itemize}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imes$$&#10;&#10;&#10;&#10;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this good?&#10;&#10;&#10;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$\gamma = 2$.&#10;&#10;&#10;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. that $(1,1)$ and $(2,2)$ collide?&#10;&#10;&#10;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. that $(1,1)$ and $(2.5,1)$ collide?&#10;&#10;&#10;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frac{1}{4}$&#10;&#10;&#10;&#10;&#10;\end{document}"/>
  <p:tag name="IGUANATEXSIZE" val="2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frac{3}{4}$&#10;&#10;&#10;&#10;&#10;\end{document}"/>
  <p:tag name="IGUANATEXSIZE" val="2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t monotically decreasing with distance.&#10;&#10;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orse in higher dimensions.&#10;&#10;&#10;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idea is more suitable for $L_1$ metric.&#10;&#10;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\mathbf{x}, \mathbf{y}) = \sqrt{ \sum_i (x_i - y_i)^2 }$$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it monotonic?&#10;$\mathcal{N}(0,1)$.&#10;&#10;&#10;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Hash function for points in $\mathbb{R}^d$.}&#10;&#10;&#10;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LSH for Euclidean Distance&#10;}}&#10;&#10;&#10;&#10;&#10;\end{document}"/>
  <p:tag name="IGUANATEXSIZE" val="2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Project on a random line:&#10;&#10;&#10;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Pick a random vector $\mathbf{v}$ of unit length.&#10;&#10;&#10;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Point $\mathbf{x}$ is mapped to $\langle \mathbf{v}, \mathbf{x}\rangle$.&#10;&#10;&#10;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Do bucketing on the line as before.&#10;&#10;&#10;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two points $\mathbf{x}$ and $\mathbf{y}$ were distance $d$ apart,&#10;what\\ is their expected distance after projection?&#10;&#10;&#10;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bf{u} = \mathbf{x} - \mathbf{y}$. &#10;&#10;&#10;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want the expected length of $\langle \mathbf{u}, \mathbf{v} \rangle$.&#10;&#10;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$L_p$ norms&#10;\end{itemize}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angle $\theta$ between the lines along $\mathbf{v}$ and $\mathbf{u}$&#10;is equally\\ likely to be anything in $[0,\pi/2]$.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expected value of $\cos(\theta)$ is 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frac{2}{\pi}\int_0^{\pi/2} \cos(\theta)\, d\theta$$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=\frac{2}{\pi}.$$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$$\frac{2}{\pi}\,d.$$}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LSH for Euclidean Distance&#10;}}&#10;&#10;&#10;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us two points with distance $d_1$ are more likely to be in the same &#10;bucket\\ than two points with distance $d_2 &gt; d_1$.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exact probability that two points with distance $d$ &#10;end up in the same\\ bucket has an ugly expression.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ever, it is clear that for $d_1 &lt; d_2$, there exists&#10;$p_1 &gt; p_2$ s.t. our family of\\ hash functions is $(d_1, d_2, p_1, p_2)$-sensitive.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we allow a large gap between $d_1$ and $d_2$ then we can compute\\ &#10;some $p_1 &gt; p_2$ easily.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\mathbf{x}, \mathbf{y}) =&#10; \left ( \sum_i (x_i - y_i)^p \right)^{1/p}$$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instance if $d_2 \geq 4\,d_1$, we can choose $\gamma = 2\,d_1$ 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$($ two points at distance $\leq d_1$ collide $) \geq $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frac{1}{2}$$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$($ two points at distance $\geq d_2$ collide $) \leq $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frac{1}{3}$$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Data Streams&#10;}}&#10;&#10;&#10;&#10;&#10;\end{document}"/>
  <p:tag name="IGUANATEXSIZE" val="2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Examples.}&#10;&#10;&#10;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ensor data, satellite imaging data, web traffic,\\ stock market data,&#10;cctv etc &#10;&#10;&#10;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 Big data at\\&#10; high velocity.}&#10;&#10;&#10;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ypical algorithms are approximation algorithms that work on a sample.&#10;&#10;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Cosine distance&#10;\end{itemize}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\mathbf{x}, \mathbf{y}) =&#10; \cos^{-1} \frac{&lt;\mathbf{x},\mathbf{y}&gt;}{\|x\|_2 \cdot \|y\|_2}$$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denoted $\| x - y\|_p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angle between the\\ vectors $\mathbf{x}$ and $\mathbf{y}$.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A,B)=&#10;1 - JS(A,B)&#10;$$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Jaccard Distance&#10;\end{itemize}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Hamming Distance&#10;\end{itemize}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\mathbf{x}, \mathbf{y}) =&#10;|\{ i : x_i \neq y_i \}|&#10;$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\# positions at which\\ $\mathbf{x}$ and $\mathbf{y}$ differ.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min \# of insertions and deletions\\ &#10;of single characters required to convert\\&#10;string $s$ to string $t$.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Edit Distance&#10;\end{itemize}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s,t) =$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istances}}&#10;&#10;&#10;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generally require any notion of distance $d(x,y)$ to satisfy&#10;the\\ following axioms:&#10;&#10;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1)$ {\em Non-negativity.} $d(x,y) \geq 0$. 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2)$ {\em &#10;Zero distance only to self.&#10;}&#10;$d(x,y) = 0$ iff $ x = y$. 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: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3)$ {\em &#10;Symmetry.&#10;}&#10;$d(x,y) = d(y,x)$. 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(4)$ {\em &#10;Triangle Inequality.&#10;}&#10;$d(x,z) \leq d(x,y) + d(y,z)$. 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a distance measure, construct a family $F$ of function s.t.\\&#10;for each $f \in F$: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Probability that two items with small distance collide is high.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Probability that two items with large distance collide is low.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mplify the gap using the banding technique.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 family of functions $F$ is said to be $(d_1, d_2, p_1, p_2)$-sensitive,\\&#10;where $d_1 &lt; d_2$ and $p_1 &gt; p_2$, if for each $f\in F$: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If $d(x,y) \leq d_1$ then $Prob(f(x) = f(y))\geq p_1.$&#10;\end{itemize}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egin{itemize}&#10;\item If $d(x,y) \geq d_2$ then $Prob(f(x) = f(y))\leq p_2$.&#10;\end{itemize}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Jaccard distance, we chose $F$ to be the family of minhash&#10;functions.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3$ of MMDS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cality Sensitive Hashing}}&#10;&#10;&#10;&#10;&#10;\end{document}"/>
  <p:tag name="IGUANATEXSIZE" val="2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eneral recipe.}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family is $(d_1, d_2, 1-d_1, 1-d_2)$-sensitive.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SH for Hamming Distance}}&#10;&#10;&#10;&#10;&#10;\end{document}"/>
  <p:tag name="IGUANATEXSIZE" val="2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d(\mathbf{x}, \mathbf{y}) =&#10;|\{ i : x_i \neq y_i \}|&#10;$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\# positions at which $\mathbf{x}$ and $\mathbf{y}$ differ.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both vectors have $d$ coordinates.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we choose a position randomly in $[d]$ then the probability that\\&#10;the vectors differ in that position is $d(\mathbf{x},\mathbf{y})/d$.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gives us a family of functions that is $(d_1, d_2, 1 - \frac{d_1}{d}, &#10;1 - \frac{d_2}{d})$-sensitive.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SH for Cosine Distance}}&#10;&#10;&#10;&#10;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4$ of MMDS. 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:} If we take a random hyperplane\\&#10;through the origin, then the probability\\ that&#10;$x$ and $y$ are separated by this plane\\ is &#10;proportional to $\theta$.&#10;&#10;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pick a random hyperplane through the origin?&#10;&#10;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ick a random vector $\vec{v}$ and take the hyperplane whose normal vector &#10;is $\vec{v}$.&#10;&#10;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probability is $\theta/\pi$.\\ (assuming $\theta$ is measured&#10;in radians).&#10;&#10;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Note that the range of $\arccos$ is $[0,\pi]$.&#10;&#10;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pick a random vector?&#10;&#10;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ick a vector $(x_1, \cdots, x_d)$ where&#10;each\\ $x_i$ is chosen from the standard\\ normal distribution&#10;$\mathcal{N}(0,1)$.&#10;&#10;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u = 0, \sigma = 1$$&#10;&#10;&#10;&#10;&#10;\end{document}"/>
  <p:tag name="IGUANATEXSIZE" val="2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hoosing a random vector}}&#10;&#10;&#10;&#10;&#10;\end{document}"/>
  <p:tag name="IGUANATEXSIZE" val="2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member that choosing each coordinate in $[-1,1]$ uniformly at random\\&#10;does not work.&#10;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imilarities and Distances}}&#10;&#10;&#10;&#10;&#10;\end{document}"/>
  <p:tag name="IGUANATEXSIZE" val="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tends to prefer vectors towards the corners of the cube $[-1,1]^d$.&#10;&#10;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$\mathbb{R}^3$, we can denote a&#10;vector in\\ spherical coordinates &#10;as $(r, \theta, \phi)$.&#10;&#10;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choose:&#10;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r = 1$&#10;&#10;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heta \in [0,\pi]$ uniformly at random.&#10;&#10;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phi \in [0,2\pi]$ uniformly at random.&#10;&#10;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the vector $(r, \theta, \phi)$ then a random vector that is&#10;equally likely to\\ be in any direction?&#10;&#10;&#10;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No!}&#10;&#10;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hoosing a random vector}}&#10;&#10;&#10;&#10;&#10;\end{document}"/>
  <p:tag name="IGUANATEXSIZE" val="2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oosing $\theta$ and $\phi$ uniformly at random&#10;is\\ like choosing a longitude and latitude u.a.r.&#10;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Many notions of similarity are derived from the notion of distances.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space between the longitudes is smaller\\ near the poles.&#10;&#10;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us you are more likely to get vectors\\ towards poles.&#10;&#10;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hoosing a random vector}}&#10;&#10;&#10;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y does picking each coordinate randomly using a normal distribution work?&#10;&#10;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ensity function for standard\\ normal distribution: &#10;&#10;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frac{1}{\sqrt{2\pi}}\, e^{-x^2/2} $$&#10;&#10;&#10;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each coordinate is chosen independently from &#10;this distribution, then\\ the probability density at a point &#10;$\mathbf{x} = (x_1,\cdots,x_d)$ is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prod_{i=1}^{d} \frac{1}{\sqrt{2\pi}}\, e^{-x_i^2/2} $$&#10;&#10;&#10;&#10;&#10;\end{document}"/>
  <p:tag name="IGUANATEXSIZE" val="2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= \frac{1}{\sqrt{2\pi}^d}\ e^{-(x_1^2 + \cdots + x_d^2)/2}$$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= \frac{1}{\sqrt{2\pi}^d}\ e^{-|x|^2/2}$$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arge distance implies low similarity and small distance implies high similarity.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density function depends only on the length of $\mathbf{x}$&#10;and not on its direction. 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refore any direction is equally likely.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u = 0, \sigma = 1$$&#10;&#10;&#10;&#10;&#10;\end{document}"/>
  <p:tag name="IGUANATEXSIZE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hoosing a random vector}}&#10;&#10;&#10;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Normal Distribution in Python.}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usepackage{listings}&#10;\pagestyle{empty}&#10;\definecolor{codegreen}{rgb}{0,0.6,0}&#10;\definecolor{codegray}{rgb}{0.5,0.5,0.5}&#10;\definecolor{codepurple}{rgb}{0.58,0,0.82}&#10;\definecolor{backcolour}{rgb}{0.95,0.95,0.92}&#10; &#10;\lstdefinestyle{mystyle}{&#10;    backgroundcolor=\color{backcolour},   &#10;    commentstyle=\color{codegreen},&#10;    keywordstyle=\color{magenta},&#10;    numberstyle=\tiny\color{codegray},&#10;    stringstyle=\color{codepurple},&#10;    basicstyle=\footnotesize,&#10;    breakatwhitespace=false,         &#10;    breaklines=true,                 &#10;    captionpos=b,                    &#10;    keepspaces=true,                 &#10;    numbers=none,                    &#10;    numbersep=5pt,                  &#10;    showspaces=false,                &#10;    showstringspaces=false,&#10;    showtabs=false,                  &#10;    tabsize=2&#10;}&#10; &#10;\lstset{style=mystyle}&#10;&#10;\begin{document}&#10;\begin{lstlisting}[language=Python]&#10;import numpy as np&#10;mu, sigma = 0, 1 # mean and standard deviation&#10;s = np.random.normal(mu, sigma, 1000)&#10;\end{lstlisting}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usepackage{listings}&#10;\pagestyle{empty}&#10;\definecolor{codegreen}{rgb}{0,0.6,0}&#10;\definecolor{codegray}{rgb}{0.5,0.5,0.5}&#10;\definecolor{codepurple}{rgb}{0.58,0,0.82}&#10;\definecolor{backcolour}{rgb}{0.95,0.95,0.92}&#10; &#10;\lstdefinestyle{mystyle}{&#10;    backgroundcolor=\color{backcolour},   &#10;    commentstyle=\color{codegreen},&#10;    keywordstyle=\color{magenta},&#10;    numberstyle=\tiny\color{codegray},&#10;    stringstyle=\color{codepurple},&#10;    basicstyle=\footnotesize,&#10;    breakatwhitespace=false,         &#10;    breaklines=true,                 &#10;    captionpos=b,                    &#10;    keepspaces=true,                 &#10;    numbers=none,                    &#10;    numbersep=5pt,                  &#10;    showspaces=false,                &#10;    showstringspaces=false,&#10;    showtabs=false,                  &#10;    tabsize=2&#10;}&#10; &#10;\lstset{style=mystyle}&#10;&#10;\begin{document}&#10;\begin{lstlisting}[language=Python]&#10;import matplotlib.pyplot as plt&#10;count, bins, ignored = plt.hist(s, 30, normed=True)&#10;plt.plot(bins, 1/(np.sqrt(2 * np.pi))*np.exp(-bins**2/2),&#10;         linewidth=2, color='r') &#10;plt.show()&#10;\end{lstlisting}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LSH for Euclidean Distance&#10;}}&#10;&#10;&#10;&#10;&#10;\end{document}"/>
  <p:tag name="IGUANATEXSIZE" val="2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Create buckets by cutting the line at equal intervals of $\gamma$.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Use a random offset.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ome common distance measures.}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two points are at a distance $d$, what is the\\&#10; probability that they end up in different buckets?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\{1, d/\gamma\}$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gives a $(d_1, d_2, \max\{0, 1 - \frac{d_1}{\gamma}\},&#10; \max\{0, 1 - \frac{d_2}{\gamma}\})$-sensitive family\\ of functions.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Hash function for points in $\mathbb{R}^1$.}&#10;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LSH for Euclidean Distance&#10;}}&#10;&#10;&#10;&#10;&#10;\end{document}"/>
  <p:tag name="IGUANATEXSIZE" val="2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Hash function for points in $\mathbb{R}^2$.}&#10;&#10;&#10;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ability that $p_1 = (x_1, y_1)$ and \\&#10;$p_2 = (x_2, y_2)$ fall in the same bucket?&#10;&#10;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Side length of the cells is $\gamma$.&#10;&#10;&#10;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\{0,1 - \frac{|x_1 - x_2|}{\gamma}\}$$&#10;&#10;&#10;&#10;&#10;\end{document}"/>
  <p:tag name="IGUANATEXSIZE" val="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\{0,1 - \frac{|y_1 - y_2|}{\gamma}\}$$&#10;&#10;&#10;&#10;&#10;\end{document}"/>
  <p:tag name="IGUANATEXSIZE" val="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36160</TotalTime>
  <Words>15</Words>
  <Application>Microsoft Office PowerPoint</Application>
  <PresentationFormat>On-screen Show (4:3)</PresentationFormat>
  <Paragraphs>3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713</cp:revision>
  <dcterms:created xsi:type="dcterms:W3CDTF">2014-01-26T12:33:15Z</dcterms:created>
  <dcterms:modified xsi:type="dcterms:W3CDTF">2018-02-08T12:42:38Z</dcterms:modified>
</cp:coreProperties>
</file>